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6"/>
  </p:notes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B4710-DA65-4FA1-8C14-5E7655A5F187}" type="datetimeFigureOut">
              <a:rPr lang="en-US" smtClean="0"/>
              <a:pPr/>
              <a:t>10/15/2009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F48E90-67AC-4C47-AFD4-D4A7211DCE7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F48E90-67AC-4C47-AFD4-D4A7211DCE7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From Beer</a:t>
            </a:r>
            <a:r>
              <a:rPr lang="en-US" baseline="0" dirty="0" smtClean="0"/>
              <a:t> and Machine shops that produced the beer to water technology companies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Only school in the nation</a:t>
            </a:r>
            <a:r>
              <a:rPr lang="en-US" baseline="0" dirty="0" smtClean="0"/>
              <a:t> to be dedicated </a:t>
            </a:r>
            <a:r>
              <a:rPr lang="en-US" baseline="0" dirty="0" err="1" smtClean="0"/>
              <a:t>soley</a:t>
            </a:r>
            <a:r>
              <a:rPr lang="en-US" baseline="0" dirty="0" smtClean="0"/>
              <a:t> to the study of freshwater systems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F48E90-67AC-4C47-AFD4-D4A7211DCE7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520731"/>
            <a:ext cx="9144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02920" y="2775745"/>
            <a:ext cx="82296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00064" y="1559720"/>
            <a:ext cx="51054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216C6-2CFD-49BF-8F0C-5928F6A854DC}" type="datetimeFigureOut">
              <a:rPr lang="en-US" smtClean="0"/>
              <a:pPr/>
              <a:t>10/15/2009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9FFA5-1A0D-44B0-8AD7-29C16E9146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216C6-2CFD-49BF-8F0C-5928F6A854DC}" type="datetimeFigureOut">
              <a:rPr lang="en-US" smtClean="0"/>
              <a:pPr/>
              <a:t>10/15/2009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9FFA5-1A0D-44B0-8AD7-29C16E9146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216C6-2CFD-49BF-8F0C-5928F6A854DC}" type="datetimeFigureOut">
              <a:rPr lang="en-US" smtClean="0"/>
              <a:pPr/>
              <a:t>10/15/2009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9FFA5-1A0D-44B0-8AD7-29C16E9146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216C6-2CFD-49BF-8F0C-5928F6A854DC}" type="datetimeFigureOut">
              <a:rPr lang="en-US" smtClean="0"/>
              <a:pPr/>
              <a:t>10/15/2009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9FFA5-1A0D-44B0-8AD7-29C16E9146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990600"/>
            <a:ext cx="77724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52677"/>
            <a:ext cx="7772400" cy="1509712"/>
          </a:xfrm>
        </p:spPr>
        <p:txBody>
          <a:bodyPr anchor="t"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216C6-2CFD-49BF-8F0C-5928F6A854DC}" type="datetimeFigureOut">
              <a:rPr lang="en-US" smtClean="0"/>
              <a:pPr/>
              <a:t>10/15/2009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9FFA5-1A0D-44B0-8AD7-29C16E9146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216C6-2CFD-49BF-8F0C-5928F6A854DC}" type="datetimeFigureOut">
              <a:rPr lang="en-US" smtClean="0"/>
              <a:pPr/>
              <a:t>10/15/2009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9FFA5-1A0D-44B0-8AD7-29C16E9146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 anchor="b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12168"/>
            <a:ext cx="4040188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2112168"/>
            <a:ext cx="4041775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667000"/>
            <a:ext cx="4040188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7000"/>
            <a:ext cx="4041775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216C6-2CFD-49BF-8F0C-5928F6A854DC}" type="datetimeFigureOut">
              <a:rPr lang="en-US" smtClean="0"/>
              <a:pPr/>
              <a:t>10/15/2009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9FFA5-1A0D-44B0-8AD7-29C16E9146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effectLst/>
        </p:spPr>
        <p:txBody>
          <a:bodyPr tIns="9144" bIns="9144" anchor="b"/>
          <a:lstStyle>
            <a:lvl1pPr>
              <a:defRPr sz="48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216C6-2CFD-49BF-8F0C-5928F6A854DC}" type="datetimeFigureOut">
              <a:rPr lang="en-US" smtClean="0"/>
              <a:pPr/>
              <a:t>10/15/2009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9FFA5-1A0D-44B0-8AD7-29C16E9146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216C6-2CFD-49BF-8F0C-5928F6A854DC}" type="datetimeFigureOut">
              <a:rPr lang="en-US" smtClean="0"/>
              <a:pPr/>
              <a:t>10/15/2009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9FFA5-1A0D-44B0-8AD7-29C16E9146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40"/>
            <a:ext cx="8229600" cy="914400"/>
          </a:xfrm>
        </p:spPr>
        <p:txBody>
          <a:bodyPr tIns="0" bIns="0" anchor="b"/>
          <a:lstStyle>
            <a:lvl1pPr algn="l">
              <a:buNone/>
              <a:defRPr sz="5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133856"/>
            <a:ext cx="2590800" cy="5181600"/>
          </a:xfrm>
        </p:spPr>
        <p:txBody>
          <a:bodyPr lIns="45720" t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133472"/>
            <a:ext cx="525780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216C6-2CFD-49BF-8F0C-5928F6A854DC}" type="datetimeFigureOut">
              <a:rPr lang="en-US" smtClean="0"/>
              <a:pPr/>
              <a:t>10/15/2009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9FFA5-1A0D-44B0-8AD7-29C16E9146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40" y="1981200"/>
            <a:ext cx="3429000" cy="522288"/>
          </a:xfrm>
        </p:spPr>
        <p:txBody>
          <a:bodyPr tIns="0" bIns="0" anchor="b"/>
          <a:lstStyle>
            <a:lvl1pPr algn="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3368" y="1066800"/>
            <a:ext cx="4572000" cy="4572000"/>
          </a:xfrm>
          <a:solidFill>
            <a:schemeClr val="bg2">
              <a:shade val="75000"/>
            </a:schemeClr>
          </a:solidFill>
          <a:ln w="60325">
            <a:solidFill>
              <a:srgbClr val="FFFFFF"/>
            </a:solidFill>
            <a:miter lim="800000"/>
          </a:ln>
          <a:effectLst>
            <a:outerShdw blurRad="36195" dist="10000" dir="5400000" algn="tl" rotWithShape="0">
              <a:srgbClr val="000000">
                <a:alpha val="75000"/>
              </a:srgbClr>
            </a:outerShdw>
            <a:reflection stA="21000" endA="500" endPos="10000" dist="20000" dir="5400000" sy="-100000" algn="bl" rotWithShape="0"/>
          </a:effectLst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240" y="2543176"/>
            <a:ext cx="3429000" cy="914400"/>
          </a:xfrm>
        </p:spPr>
        <p:txBody>
          <a:bodyPr lIns="0" tIns="0" rIns="0" bIns="0" anchor="t"/>
          <a:lstStyle>
            <a:lvl1pPr indent="0" algn="r">
              <a:spcBef>
                <a:spcPts val="300"/>
              </a:spcBef>
              <a:buFontTx/>
              <a:buNone/>
              <a:defRPr sz="1400" baseline="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216C6-2CFD-49BF-8F0C-5928F6A854DC}" type="datetimeFigureOut">
              <a:rPr lang="en-US" smtClean="0"/>
              <a:pPr/>
              <a:t>10/15/2009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fld id="{B399FFA5-1A0D-44B0-8AD7-29C16E9146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9144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3"/>
            <a:ext cx="9144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40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2179637"/>
            <a:ext cx="8229600" cy="4114800"/>
          </a:xfrm>
          <a:prstGeom prst="rect">
            <a:avLst/>
          </a:prstGeom>
        </p:spPr>
        <p:txBody>
          <a:bodyPr vert="horz" lIns="9144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981200" cy="3651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B4216C6-2CFD-49BF-8F0C-5928F6A854DC}" type="datetimeFigureOut">
              <a:rPr lang="en-US" smtClean="0"/>
              <a:pPr/>
              <a:t>10/15/2009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0" anchor="b"/>
          <a:lstStyle>
            <a:lvl1pPr algn="l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lIns="91440" rIns="0" anchor="b"/>
          <a:lstStyle>
            <a:lvl1pPr algn="r">
              <a:defRPr sz="14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399FFA5-1A0D-44B0-8AD7-29C16E91467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sz="48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chemeClr val="tx2">
              <a:tint val="100000"/>
              <a:satMod val="250000"/>
            </a:schemeClr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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30936" indent="-27432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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3544" indent="-274320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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22860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“Economically Engaged” </a:t>
            </a:r>
            <a:br>
              <a:rPr lang="en-US" sz="3600" dirty="0" smtClean="0"/>
            </a:br>
            <a:r>
              <a:rPr lang="en-US" sz="3600" dirty="0" smtClean="0"/>
              <a:t>21</a:t>
            </a:r>
            <a:r>
              <a:rPr lang="en-US" sz="3600" baseline="30000" dirty="0" smtClean="0"/>
              <a:t>st</a:t>
            </a:r>
            <a:r>
              <a:rPr lang="en-US" sz="3600" dirty="0" smtClean="0"/>
              <a:t> Century Schools/Colleges – </a:t>
            </a:r>
            <a:br>
              <a:rPr lang="en-US" sz="3600" dirty="0" smtClean="0"/>
            </a:br>
            <a:r>
              <a:rPr lang="en-US" sz="3600" dirty="0" smtClean="0"/>
              <a:t>u. s. public research universities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1000"/>
            <a:ext cx="3352800" cy="1752600"/>
          </a:xfrm>
        </p:spPr>
        <p:txBody>
          <a:bodyPr/>
          <a:lstStyle/>
          <a:p>
            <a:r>
              <a:rPr lang="en-US" sz="2000" dirty="0" smtClean="0"/>
              <a:t>EDUCATIONAL INITATIVES </a:t>
            </a:r>
            <a:br>
              <a:rPr lang="en-US" sz="2000" dirty="0" smtClean="0"/>
            </a:br>
            <a:r>
              <a:rPr lang="en-US" sz="2000" dirty="0" smtClean="0"/>
              <a:t>IN DEVELOPING AND PROMOTING VIBRANT COMMUNITIES</a:t>
            </a:r>
            <a:br>
              <a:rPr lang="en-US" sz="2000" dirty="0" smtClean="0"/>
            </a:br>
            <a:endParaRPr lang="en-US" dirty="0" smtClean="0"/>
          </a:p>
          <a:p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57200" y="4800600"/>
            <a:ext cx="6019800" cy="1219200"/>
          </a:xfrm>
          <a:prstGeom prst="rect">
            <a:avLst/>
          </a:prstGeom>
        </p:spPr>
        <p:txBody>
          <a:bodyPr vert="horz" lIns="0" tIns="0" rIns="0" bIns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Connecting Human Capital, Commercialization, and Economic Growth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6386" name="Picture 2" descr="http://atlantis.utoledo.edu/images/logo2.gif"/>
          <p:cNvPicPr>
            <a:picLocks noChangeAspect="1" noChangeArrowheads="1"/>
          </p:cNvPicPr>
          <p:nvPr/>
        </p:nvPicPr>
        <p:blipFill>
          <a:blip r:embed="rId2" cstate="print"/>
          <a:srcRect l="7373" t="41261" r="7834" b="17478"/>
          <a:stretch>
            <a:fillRect/>
          </a:stretch>
        </p:blipFill>
        <p:spPr bwMode="auto">
          <a:xfrm>
            <a:off x="4191000" y="304800"/>
            <a:ext cx="4495800" cy="11728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21</a:t>
            </a:r>
            <a:r>
              <a:rPr lang="en-US" sz="3600" baseline="30000" dirty="0" smtClean="0"/>
              <a:t>st</a:t>
            </a:r>
            <a:r>
              <a:rPr lang="en-US" sz="3600" dirty="0" smtClean="0"/>
              <a:t> Century “Economically Engaged” School/College</a:t>
            </a:r>
            <a:br>
              <a:rPr lang="en-US" sz="3600" dirty="0" smtClean="0"/>
            </a:b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0" y="1752600"/>
          <a:ext cx="5943600" cy="4206240"/>
        </p:xfrm>
        <a:graphic>
          <a:graphicData uri="http://schemas.openxmlformats.org/drawingml/2006/table">
            <a:tbl>
              <a:tblPr firstRow="1" bandRow="1">
                <a:tableStyleId>{E929F9F4-4A8F-4326-A1B4-22849713DDAB}</a:tableStyleId>
              </a:tblPr>
              <a:tblGrid>
                <a:gridCol w="5943600"/>
              </a:tblGrid>
              <a:tr h="1422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CHARACTERISTICS or “SUCCESS FACTORS” 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Multidisciplinary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</a:rPr>
                        <a:t> Degree 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Globally Competitive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</a:rPr>
                        <a:t> Research &amp; Related Funding</a:t>
                      </a:r>
                      <a:br>
                        <a:rPr lang="en-US" sz="2000" baseline="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</a:rPr>
                        <a:t>(Foundation, State, Federal) </a:t>
                      </a:r>
                      <a:br>
                        <a:rPr lang="en-US" sz="2000" baseline="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</a:rPr>
                        <a:t>Industry Sponsored Research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Localized Industry Strength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Economic Activity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Commercialization of Research,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</a:rPr>
                        <a:t> IP</a:t>
                      </a:r>
                      <a:endParaRPr lang="en-US" sz="200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Social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</a:rPr>
                        <a:t> Entrepreneurship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Partnerships</a:t>
                      </a:r>
                    </a:p>
                    <a:p>
                      <a:pPr lvl="1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Industry &amp; Community</a:t>
                      </a:r>
                    </a:p>
                    <a:p>
                      <a:pPr lvl="1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Other Higher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</a:rPr>
                        <a:t> Ed Partnerships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University of Milwaukee Wisconsin </a:t>
            </a:r>
            <a:br>
              <a:rPr lang="en-US" sz="3600" dirty="0" smtClean="0"/>
            </a:br>
            <a:r>
              <a:rPr lang="en-US" sz="3600" dirty="0" smtClean="0"/>
              <a:t>School of Freshwater Science  (Graduate) </a:t>
            </a:r>
            <a:br>
              <a:rPr lang="en-US" sz="3600" dirty="0" smtClean="0"/>
            </a:b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47800" y="1676400"/>
          <a:ext cx="5943600" cy="4485640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5943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Reinventing</a:t>
                      </a:r>
                      <a:r>
                        <a:rPr lang="en-US" baseline="0" dirty="0" smtClean="0"/>
                        <a:t> Milwaukee  as a Hub of Freshwater Science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Degree is natural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science research designed for commercial application – with economics, environmental ethics, and </a:t>
                      </a:r>
                      <a:b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public health components.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Research solutions focused on: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freshwater systems, human and ecosystem health, freshwater technology, and freshwater policy and management. Access to water,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vessels, and specialized aquatic research equipment.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Veolia Environment SA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(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world’s largest water-tech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company),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ITT Corporation, Pentair, General Electric and Siemens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– </a:t>
                      </a:r>
                      <a:b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(over 100 water-related companies )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Economic activity by the number of innovative products produced by local industry, growing and retaining graduate students, and growing a water-based manufacturing workforce. 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Specific partnerships with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Businesses,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Govt., and Non-Profit  - Milwaukee 7 (counties) 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458200" cy="1524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University of Toledo </a:t>
            </a:r>
            <a:br>
              <a:rPr lang="en-US" sz="3600" dirty="0" smtClean="0"/>
            </a:br>
            <a:r>
              <a:rPr lang="en-US" sz="3600" dirty="0" smtClean="0"/>
              <a:t>School of Solar and Adv Renewable Energy   </a:t>
            </a:r>
            <a:br>
              <a:rPr lang="en-US" sz="3600" dirty="0" smtClean="0"/>
            </a:b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47800" y="1676400"/>
          <a:ext cx="6019800" cy="4998720"/>
        </p:xfrm>
        <a:graphic>
          <a:graphicData uri="http://schemas.openxmlformats.org/drawingml/2006/table">
            <a:tbl>
              <a:tblPr firstRow="1" bandRow="1">
                <a:tableStyleId>{37CE84F3-28C3-443E-9E96-99CF82512B78}</a:tableStyleId>
              </a:tblPr>
              <a:tblGrid>
                <a:gridCol w="6019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Transformation</a:t>
                      </a:r>
                      <a:r>
                        <a:rPr lang="en-US" baseline="0" dirty="0" smtClean="0"/>
                        <a:t>al Impact in Solar and Renewable Energy Research and Manufacturing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Build on an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existing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MS and PhD in Renewable Energy – A strong science, physics, and engineering degree with environmental and economics components.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Solutions Focused on: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thin-fil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m photovoltaic device development and integration, wind-turbine blade and systems design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, cellulosic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ethanol production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, and alternative energy policy and management. Access to NASA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Testing Facility, PVIC, Energy Incubator.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First Solar 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top 3 solar mfg),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Calyxo-Solar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Fields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, Willard &amp; Kelsey, Solargysics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, Buckeye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Silicon , Owens Corning, Dana – 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(over 6,000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employed in adv. energy manufacturing or related sector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Creating a solar and advanced energy supply 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chain by 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transforming existing manufacturing and attracting industries needed to complete the supply chain. 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Auto mfg workforce to green collar workforce.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Center for Photovoltaic Innovation and 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Commercial.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(UT, OSU, BG)</a:t>
                      </a:r>
                    </a:p>
                    <a:p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UCEAO </a:t>
                      </a:r>
                      <a:r>
                        <a:rPr lang="en-US" sz="1600" baseline="0" smtClean="0">
                          <a:solidFill>
                            <a:schemeClr val="bg1"/>
                          </a:solidFill>
                        </a:rPr>
                        <a:t>– University 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Clean </a:t>
                      </a:r>
                      <a:r>
                        <a:rPr lang="en-US" sz="1600" baseline="0" smtClean="0">
                          <a:solidFill>
                            <a:schemeClr val="bg1"/>
                          </a:solidFill>
                        </a:rPr>
                        <a:t>Energy Alliance of Ohio 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/>
                      </a:r>
                      <a:br>
                        <a:rPr lang="en-US" sz="160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Toledo-Regional Economic Plan (8 Econ Dev Agencies) 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luxe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Deluxe</Template>
  <TotalTime>228</TotalTime>
  <Words>377</Words>
  <Application>Microsoft Office PowerPoint</Application>
  <PresentationFormat>On-screen Show (4:3)</PresentationFormat>
  <Paragraphs>34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Deluxe</vt:lpstr>
      <vt:lpstr>“Economically Engaged”  21st Century Schools/Colleges –  u. s. public research universities</vt:lpstr>
      <vt:lpstr>21st Century “Economically Engaged” School/College </vt:lpstr>
      <vt:lpstr>University of Milwaukee Wisconsin  School of Freshwater Science  (Graduate)  </vt:lpstr>
      <vt:lpstr>University of Toledo  School of Solar and Adv Renewable Energy   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D'Naie</dc:creator>
  <cp:lastModifiedBy>D'Naie</cp:lastModifiedBy>
  <cp:revision>42</cp:revision>
  <dcterms:created xsi:type="dcterms:W3CDTF">2009-10-15T21:58:56Z</dcterms:created>
  <dcterms:modified xsi:type="dcterms:W3CDTF">2009-10-16T02:29:20Z</dcterms:modified>
</cp:coreProperties>
</file>